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8"/>
  </p:notesMasterIdLst>
  <p:sldIdLst>
    <p:sldId id="256" r:id="rId5"/>
    <p:sldId id="266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3" r:id="rId15"/>
    <p:sldId id="273" r:id="rId16"/>
    <p:sldId id="274" r:id="rId17"/>
    <p:sldId id="276" r:id="rId18"/>
    <p:sldId id="277" r:id="rId19"/>
    <p:sldId id="278" r:id="rId20"/>
    <p:sldId id="279" r:id="rId21"/>
    <p:sldId id="282" r:id="rId22"/>
    <p:sldId id="287" r:id="rId23"/>
    <p:sldId id="288" r:id="rId24"/>
    <p:sldId id="289" r:id="rId25"/>
    <p:sldId id="280" r:id="rId26"/>
    <p:sldId id="281" r:id="rId27"/>
    <p:sldId id="283" r:id="rId28"/>
    <p:sldId id="284" r:id="rId29"/>
    <p:sldId id="286" r:id="rId30"/>
    <p:sldId id="285" r:id="rId31"/>
    <p:sldId id="267" r:id="rId32"/>
    <p:sldId id="268" r:id="rId33"/>
    <p:sldId id="269" r:id="rId34"/>
    <p:sldId id="270" r:id="rId35"/>
    <p:sldId id="271" r:id="rId36"/>
    <p:sldId id="272" r:id="rId37"/>
  </p:sldIdLst>
  <p:sldSz cx="9144000" cy="5143500" type="screen16x9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/>
    <p:restoredTop sz="92746"/>
  </p:normalViewPr>
  <p:slideViewPr>
    <p:cSldViewPr snapToGrid="0" snapToObjects="1">
      <p:cViewPr varScale="1">
        <p:scale>
          <a:sx n="135" d="100"/>
          <a:sy n="135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PT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PT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PT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PT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A37A850-1BE6-4A5C-954D-241F7007281C}" type="slidenum">
              <a:rPr lang="pt-PT" sz="1400" b="0" strike="noStrike" spc="-1">
                <a:latin typeface="Times New Roman"/>
              </a:rPr>
              <a:t>‹#›</a:t>
            </a:fld>
            <a:endParaRPr lang="pt-PT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compound annual growth rate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A37A850-1BE6-4A5C-954D-241F7007281C}" type="slidenum">
              <a:rPr lang="pt-PT" sz="1400" b="0" strike="noStrike" spc="-1" smtClean="0">
                <a:latin typeface="Times New Roman"/>
              </a:rPr>
              <a:t>4</a:t>
            </a:fld>
            <a:endParaRPr lang="pt-PT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07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pt-PT" sz="2000" b="0" strike="noStrike" spc="-1">
                <a:latin typeface="Arial"/>
              </a:rPr>
              <a:t>http://www.caida.org/tools/taxonomy/performance.xml</a:t>
            </a:r>
          </a:p>
        </p:txBody>
      </p:sp>
      <p:sp>
        <p:nvSpPr>
          <p:cNvPr id="191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31812C1-FC7B-4E38-BE76-A6410C097E41}" type="slidenum">
              <a:rPr lang="pt-PT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6010"/>
            <a:ext cx="8228880" cy="85671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35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10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50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1063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33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10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50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1063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6010"/>
            <a:ext cx="8228880" cy="85671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35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10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50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1063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6010"/>
            <a:ext cx="8228880" cy="85671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35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4015440" cy="3393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35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35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Seventh Outline Level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0150"/>
            <a:ext cx="4015440" cy="3393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35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35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1063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657350" y="1597860"/>
            <a:ext cx="5828760" cy="1101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 dirty="0">
                <a:solidFill>
                  <a:srgbClr val="C0504D"/>
                </a:solidFill>
                <a:latin typeface="Calibri"/>
              </a:rPr>
              <a:t>Qualidade de Serviço em </a:t>
            </a:r>
          </a:p>
          <a:p>
            <a:pPr algn="ctr">
              <a:lnSpc>
                <a:spcPct val="100000"/>
              </a:lnSpc>
            </a:pPr>
            <a:r>
              <a:rPr lang="pt-PT" sz="3300" spc="-1" dirty="0">
                <a:solidFill>
                  <a:srgbClr val="C0504D"/>
                </a:solidFill>
                <a:latin typeface="Calibri"/>
              </a:rPr>
              <a:t>Redes IP</a:t>
            </a:r>
            <a:endParaRPr lang="pt-PT" sz="3300" spc="-1" dirty="0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2171700" y="2914650"/>
            <a:ext cx="4800060" cy="1313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spcBef>
                <a:spcPts val="481"/>
              </a:spcBef>
            </a:pPr>
            <a:r>
              <a:rPr lang="pt-PT" sz="2400" spc="-1" dirty="0">
                <a:solidFill>
                  <a:srgbClr val="8B8B8B"/>
                </a:solidFill>
                <a:latin typeface="Calibri"/>
              </a:rPr>
              <a:t>2021/2022</a:t>
            </a:r>
            <a:endParaRPr lang="pt-PT" sz="2400" spc="-1" dirty="0">
              <a:latin typeface="Arial"/>
            </a:endParaRPr>
          </a:p>
          <a:p>
            <a:pPr algn="ctr">
              <a:spcBef>
                <a:spcPts val="481"/>
              </a:spcBef>
            </a:pPr>
            <a:r>
              <a:rPr lang="pt-PT" sz="2400" spc="-1" dirty="0">
                <a:solidFill>
                  <a:srgbClr val="8B8B8B"/>
                </a:solidFill>
                <a:latin typeface="Calibri"/>
              </a:rPr>
              <a:t>TP3 – Monitorização de dispositivos móveis</a:t>
            </a:r>
            <a:endParaRPr lang="pt-PT" sz="24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422775" y="343309"/>
            <a:ext cx="8298450" cy="445688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2897CA-4F69-0740-9273-28E5465A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-4141"/>
            <a:ext cx="8236225" cy="5147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A2D0151-798F-1340-B03B-52AF850DC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50F66A7-2FDA-5443-B449-747110286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0"/>
            <a:ext cx="82295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2FE801A-F55D-5C4E-9249-E580D966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-4140"/>
            <a:ext cx="8236225" cy="51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B01C16-02CD-7F4C-B7D4-6BD20BBA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C98F19AD-FE97-314C-ABBA-9385554E9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5F67969-D2AE-7D42-AFF8-531590F0C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77"/>
            <a:ext cx="9144000" cy="44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3D9638F-23E4-8344-878A-6CFC0F6A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956"/>
            <a:ext cx="9144000" cy="3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71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F9929DC-4272-554C-A3C2-1C5324B3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236"/>
            <a:ext cx="9144000" cy="37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4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486170" y="213386"/>
            <a:ext cx="6171660" cy="482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>
            <a:normAutofit fontScale="89500" lnSpcReduction="10000"/>
          </a:bodyPr>
          <a:lstStyle/>
          <a:p>
            <a:pPr algn="ctr">
              <a:lnSpc>
                <a:spcPct val="100000"/>
              </a:lnSpc>
            </a:pPr>
            <a:r>
              <a:rPr lang="pt-PT" sz="3300" spc="-1" dirty="0">
                <a:solidFill>
                  <a:srgbClr val="C0504D"/>
                </a:solidFill>
                <a:latin typeface="Calibri"/>
              </a:rPr>
              <a:t>Calendarização</a:t>
            </a:r>
            <a:endParaRPr lang="pt-PT" sz="3300" spc="-1" dirty="0">
              <a:latin typeface="Arial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3A75DDD-A62F-164C-9098-CB872D51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572"/>
            <a:ext cx="9144000" cy="3846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93F1F84C-44CF-2E41-A728-2A2E575F5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70" y="0"/>
            <a:ext cx="5940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5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25EE1F0-1371-6F42-BAEE-FAB80BBAD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276"/>
            <a:ext cx="9144000" cy="37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38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1B09BD0-C28D-1C4B-8019-7FEAED7D7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67" y="0"/>
            <a:ext cx="69298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3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89ADB1-B0D9-CF41-B704-E578506BF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0"/>
            <a:ext cx="7496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7823A5-2A2B-944A-A403-B3CAFD5A4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" y="0"/>
            <a:ext cx="873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1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C3AF394F-0B1F-8947-A0C7-AC47AC51F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5" y="0"/>
            <a:ext cx="85191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D9ED9A7-9CA6-8A4B-978B-8B2FD96D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6" y="0"/>
            <a:ext cx="84256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F6C60A-E288-B94C-BD3A-A94E4E2B5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36" y="0"/>
            <a:ext cx="6711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6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Cenários</a:t>
            </a:r>
            <a:endParaRPr lang="pt-PT" sz="3300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48590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Dispositivo móvel</a:t>
            </a:r>
            <a:endParaRPr lang="pt-PT" sz="2100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 err="1">
                <a:solidFill>
                  <a:srgbClr val="000000"/>
                </a:solidFill>
                <a:latin typeface="Calibri"/>
              </a:rPr>
              <a:t>Smartphone</a:t>
            </a:r>
            <a:r>
              <a:rPr lang="pt-PT" spc="-1" dirty="0">
                <a:solidFill>
                  <a:srgbClr val="000000"/>
                </a:solidFill>
                <a:latin typeface="Calibri"/>
              </a:rPr>
              <a:t> </a:t>
            </a:r>
            <a:endParaRPr lang="pt-PT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Tablet</a:t>
            </a:r>
            <a:endParaRPr lang="pt-PT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Portátil</a:t>
            </a:r>
            <a:endParaRPr lang="pt-PT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Acesso à internet (3G, 4G</a:t>
            </a:r>
            <a:r>
              <a:rPr lang="pt-PT" spc="-1">
                <a:solidFill>
                  <a:srgbClr val="000000"/>
                </a:solidFill>
                <a:latin typeface="Calibri"/>
              </a:rPr>
              <a:t>, Wi-Fi</a:t>
            </a:r>
            <a:r>
              <a:rPr lang="pt-PT" spc="-1" dirty="0">
                <a:solidFill>
                  <a:srgbClr val="000000"/>
                </a:solidFill>
                <a:latin typeface="Calibri"/>
              </a:rPr>
              <a:t>)</a:t>
            </a:r>
            <a:endParaRPr lang="pt-PT" spc="-1" dirty="0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62924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Hotspot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Wi-Fi</a:t>
            </a:r>
            <a:endParaRPr lang="pt-PT" sz="2100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Partilhar acesso por Wi-Fi</a:t>
            </a:r>
            <a:endParaRPr lang="pt-PT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Autocarro, metro, comboio, shopping, ...</a:t>
            </a:r>
            <a:endParaRPr lang="pt-PT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Medição Passiva</a:t>
            </a:r>
            <a:endParaRPr lang="pt-PT" sz="3300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485900" y="1200150"/>
            <a:ext cx="617166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rmAutofit lnSpcReduction="10000"/>
          </a:bodyPr>
          <a:lstStyle/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O que medir?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O que queremos saber?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Como medir, que ferramentas?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Tcpdump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wireshark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tshark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libpcap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Onde medir, que camadas?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aplicação, transporte, rede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Como fazer 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upload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 dos dados?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Mais difícil de implementar no cenário 1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Pelo menos nas camadas de transporte e de rede</a:t>
            </a:r>
            <a:endParaRPr lang="pt-PT" sz="21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100" spc="-1" dirty="0">
              <a:latin typeface="Arial"/>
            </a:endParaRPr>
          </a:p>
          <a:p>
            <a:pPr>
              <a:spcBef>
                <a:spcPts val="481"/>
              </a:spcBef>
            </a:pPr>
            <a:endParaRPr lang="pt-PT" sz="21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Introdução</a:t>
            </a:r>
            <a:endParaRPr lang="pt-PT" sz="3300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485900" y="1200150"/>
            <a:ext cx="617166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Motivação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Grande parte do tráfego gerado de/para a Internet será através de dispositivos móveis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Obter dados sobre as utilizações móveis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A rede de acesso é importante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O que monitorizar?</a:t>
            </a: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Aumento das aplicações de tele conferência,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streaming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 e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interactivas</a:t>
            </a:r>
            <a:endParaRPr lang="pt-PT" sz="24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Medição activa</a:t>
            </a:r>
            <a:endParaRPr lang="pt-PT" sz="3300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485900" y="1200150"/>
            <a:ext cx="617166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rmAutofit/>
          </a:bodyPr>
          <a:lstStyle/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O que medir?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Shaping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policing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delay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jitter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Como medir?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Pacotes de prova, diferentes TTL</a:t>
            </a:r>
            <a:endParaRPr lang="pt-PT" sz="21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Dispositivo dedicado, APP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Servidor para recolha de dados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Apenas para receber os pacotes de prova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Processamento é nos nodos locais</a:t>
            </a:r>
            <a:endParaRPr lang="pt-PT" sz="21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Métricas</a:t>
            </a:r>
            <a:endParaRPr lang="pt-PT" sz="3300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48590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rmAutofit fontScale="83500" lnSpcReduction="20000"/>
          </a:bodyPr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End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-to-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End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latency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Last-mile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latency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Latency-under-load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Forwarding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path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End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-to-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End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packet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loss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Upstream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throughput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goodput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Downstream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throughput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goodput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End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-to-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End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jitter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DNS responses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Packet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and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flow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statistics</a:t>
            </a:r>
            <a:endParaRPr lang="pt-PT" sz="2100" spc="-1" dirty="0">
              <a:latin typeface="Arial"/>
            </a:endParaRPr>
          </a:p>
          <a:p>
            <a:pPr>
              <a:spcBef>
                <a:spcPts val="421"/>
              </a:spcBef>
            </a:pPr>
            <a:endParaRPr lang="pt-PT" sz="2100" spc="-1" dirty="0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462924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rmAutofit fontScale="86500" lnSpcReduction="10000"/>
          </a:bodyPr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Access-link capacity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Network availability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Webpage download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Webpage load time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VoIP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P2P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DNS resolution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Email relays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FTP performance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Video streaming performance</a:t>
            </a:r>
            <a:endParaRPr lang="pt-PT" sz="2100" spc="-1">
              <a:latin typeface="Arial"/>
            </a:endParaRPr>
          </a:p>
          <a:p>
            <a:pPr>
              <a:spcBef>
                <a:spcPts val="421"/>
              </a:spcBef>
            </a:pPr>
            <a:endParaRPr lang="pt-PT" sz="21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Ferramentas</a:t>
            </a:r>
            <a:endParaRPr lang="pt-PT" sz="3300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48590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ping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mtr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Cron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ntp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paris-traceroute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irtt</a:t>
            </a:r>
            <a:endParaRPr lang="pt-PT" sz="2100" spc="-1">
              <a:latin typeface="Arial"/>
            </a:endParaRPr>
          </a:p>
          <a:p>
            <a:pPr>
              <a:spcBef>
                <a:spcPts val="421"/>
              </a:spcBef>
            </a:pPr>
            <a:endParaRPr lang="pt-PT" sz="2100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462924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D-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itg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shaperprobe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Iperf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mirage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flent.org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… desenvolvida</a:t>
            </a:r>
            <a:endParaRPr lang="pt-PT" sz="2100" spc="-1" dirty="0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824480" y="3843450"/>
            <a:ext cx="5379750" cy="341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pt-PT" spc="-1">
                <a:solidFill>
                  <a:srgbClr val="000000"/>
                </a:solidFill>
                <a:latin typeface="Calibri"/>
                <a:ea typeface="DejaVu Sans"/>
              </a:rPr>
              <a:t>http://www.caida.org/tools/taxonomy/performance.xml</a:t>
            </a:r>
            <a:endParaRPr lang="pt-PT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Fases</a:t>
            </a:r>
            <a:endParaRPr lang="pt-PT" sz="3300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485900" y="1200150"/>
            <a:ext cx="617166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Definição do cenário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Tipo de medição 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Definição das métricas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Exploração ferramentas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Implementação</a:t>
            </a: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Recolha de dados</a:t>
            </a:r>
            <a:endParaRPr lang="pt-PT" sz="2400" spc="-1" dirty="0">
              <a:latin typeface="Arial"/>
            </a:endParaRPr>
          </a:p>
          <a:p>
            <a:pPr>
              <a:spcBef>
                <a:spcPts val="481"/>
              </a:spcBef>
            </a:pPr>
            <a:endParaRPr lang="pt-PT" sz="2400" spc="-1" dirty="0">
              <a:latin typeface="Arial"/>
            </a:endParaRPr>
          </a:p>
          <a:p>
            <a:pPr>
              <a:spcBef>
                <a:spcPts val="481"/>
              </a:spcBef>
            </a:pPr>
            <a:endParaRPr lang="pt-PT" sz="24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2007000" y="27000"/>
            <a:ext cx="5184000" cy="500499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 rotWithShape="1">
          <a:blip r:embed="rId2"/>
          <a:srcRect t="7194" b="12956"/>
          <a:stretch/>
        </p:blipFill>
        <p:spPr>
          <a:xfrm>
            <a:off x="2687216" y="502470"/>
            <a:ext cx="4117041" cy="462078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F975F-F312-F646-BF21-CD661223B6F1}"/>
              </a:ext>
            </a:extLst>
          </p:cNvPr>
          <p:cNvPicPr/>
          <p:nvPr/>
        </p:nvPicPr>
        <p:blipFill rotWithShape="1">
          <a:blip r:embed="rId2"/>
          <a:srcRect t="88313" r="32288"/>
          <a:stretch/>
        </p:blipFill>
        <p:spPr>
          <a:xfrm>
            <a:off x="6568751" y="4550784"/>
            <a:ext cx="2575249" cy="592716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B781E199-4C9D-1D44-816C-BCDD7AA6D9EA}"/>
              </a:ext>
            </a:extLst>
          </p:cNvPr>
          <p:cNvSpPr/>
          <p:nvPr/>
        </p:nvSpPr>
        <p:spPr>
          <a:xfrm>
            <a:off x="1485900" y="20250"/>
            <a:ext cx="6171660" cy="482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>
            <a:normAutofit fontScale="89500" lnSpcReduction="10000"/>
          </a:bodyPr>
          <a:lstStyle/>
          <a:p>
            <a:pPr algn="ctr">
              <a:lnSpc>
                <a:spcPct val="100000"/>
              </a:lnSpc>
            </a:pPr>
            <a:r>
              <a:rPr lang="pt-PT" sz="3300" spc="-1" dirty="0" err="1">
                <a:solidFill>
                  <a:srgbClr val="C0504D"/>
                </a:solidFill>
                <a:latin typeface="Calibri"/>
              </a:rPr>
              <a:t>The</a:t>
            </a:r>
            <a:r>
              <a:rPr lang="pt-PT" sz="3300" spc="-1" dirty="0">
                <a:solidFill>
                  <a:srgbClr val="C0504D"/>
                </a:solidFill>
                <a:latin typeface="Calibri"/>
              </a:rPr>
              <a:t> Byte </a:t>
            </a:r>
            <a:r>
              <a:rPr lang="pt-PT" sz="3300" spc="-1" dirty="0" err="1">
                <a:solidFill>
                  <a:srgbClr val="C0504D"/>
                </a:solidFill>
                <a:latin typeface="Calibri"/>
              </a:rPr>
              <a:t>Scale</a:t>
            </a:r>
            <a:endParaRPr lang="pt-PT" sz="33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864486" y="417368"/>
            <a:ext cx="7415027" cy="43087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463134" y="321207"/>
            <a:ext cx="8217731" cy="45010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449323" y="362420"/>
            <a:ext cx="8245353" cy="44186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455977" y="438921"/>
            <a:ext cx="8232046" cy="426565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307</Words>
  <Application>Microsoft Macintosh PowerPoint</Application>
  <PresentationFormat>On-screen Show (16:9)</PresentationFormat>
  <Paragraphs>87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</dc:title>
  <dc:subject/>
  <dc:creator>Bruno Antunes</dc:creator>
  <dc:description/>
  <cp:lastModifiedBy>sw4</cp:lastModifiedBy>
  <cp:revision>62</cp:revision>
  <dcterms:created xsi:type="dcterms:W3CDTF">2017-09-18T08:44:57Z</dcterms:created>
  <dcterms:modified xsi:type="dcterms:W3CDTF">2022-03-31T17:12:33Z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